
<file path=[Content_Types].xml><?xml version="1.0" encoding="utf-8"?>
<Types xmlns="http://schemas.openxmlformats.org/package/2006/content-types">
  <Default Extension="glb" ContentType="model/gltf.binary"/>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2" r:id="rId6"/>
    <p:sldId id="261" r:id="rId7"/>
    <p:sldId id="274" r:id="rId8"/>
    <p:sldId id="275" r:id="rId9"/>
    <p:sldId id="276" r:id="rId10"/>
    <p:sldId id="277" r:id="rId11"/>
    <p:sldId id="278" r:id="rId12"/>
    <p:sldId id="263" r:id="rId13"/>
    <p:sldId id="270" r:id="rId14"/>
    <p:sldId id="264" r:id="rId15"/>
    <p:sldId id="273" r:id="rId16"/>
    <p:sldId id="267" r:id="rId17"/>
    <p:sldId id="268" r:id="rId18"/>
    <p:sldId id="26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100" y="2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jpeg>
</file>

<file path=ppt/media/image8.png>
</file>

<file path=ppt/media/image9.png>
</file>

<file path=ppt/media/media1.mp4>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558748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215054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19488090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zh-CN" altLang="en-US"/>
              <a:t>单击此处编辑母版标题样式</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a:t>单击此处编辑母版文本样式</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467265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9903662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9329407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7845198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1225694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1519215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53778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637923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338579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402487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7" name="Date Placeholder 2"/>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3"/>
          <p:cNvSpPr>
            <a:spLocks noGrp="1"/>
          </p:cNvSpPr>
          <p:nvPr>
            <p:ph type="ftr" sz="quarter" idx="11"/>
          </p:nvPr>
        </p:nvSpPr>
        <p:spPr/>
        <p:txBody>
          <a:bodyPr/>
          <a:lstStyle/>
          <a:p>
            <a:endParaRPr lang="zh-CN" altLang="en-US"/>
          </a:p>
        </p:txBody>
      </p:sp>
      <p:sp>
        <p:nvSpPr>
          <p:cNvPr id="6" name="Slide Number Placeholder 4"/>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86285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650199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7" name="Date Placeholder 4"/>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5" name="Footer Placeholder 5"/>
          <p:cNvSpPr>
            <a:spLocks noGrp="1"/>
          </p:cNvSpPr>
          <p:nvPr>
            <p:ph type="ftr" sz="quarter" idx="11"/>
          </p:nvPr>
        </p:nvSpPr>
        <p:spPr/>
        <p:txBody>
          <a:bodyPr/>
          <a:lstStyle/>
          <a:p>
            <a:endParaRPr lang="zh-CN" altLang="en-US"/>
          </a:p>
        </p:txBody>
      </p:sp>
      <p:sp>
        <p:nvSpPr>
          <p:cNvPr id="6" name="Slide Number Placeholder 6"/>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089519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FFC8E66-DCE0-45B7-8A31-5180410DD7B3}" type="datetimeFigureOut">
              <a:rPr lang="zh-CN" altLang="en-US" smtClean="0"/>
              <a:t>2022/6/20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3729223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FFC8E66-DCE0-45B7-8A31-5180410DD7B3}" type="datetimeFigureOut">
              <a:rPr lang="zh-CN" altLang="en-US" smtClean="0"/>
              <a:t>2022/6/20</a:t>
            </a:fld>
            <a:endParaRPr lang="zh-CN"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CN" alt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CF2FC74-4D6D-44CB-A3E4-8F0AB8C0742C}" type="slidenum">
              <a:rPr lang="zh-CN" altLang="en-US" smtClean="0"/>
              <a:t>‹#›</a:t>
            </a:fld>
            <a:endParaRPr lang="zh-CN" altLang="en-US"/>
          </a:p>
        </p:txBody>
      </p:sp>
    </p:spTree>
    <p:extLst>
      <p:ext uri="{BB962C8B-B14F-4D97-AF65-F5344CB8AC3E}">
        <p14:creationId xmlns:p14="http://schemas.microsoft.com/office/powerpoint/2010/main" val="262499778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76AE05-C67E-799B-3917-5042C708FA27}"/>
              </a:ext>
            </a:extLst>
          </p:cNvPr>
          <p:cNvSpPr>
            <a:spLocks noGrp="1"/>
          </p:cNvSpPr>
          <p:nvPr>
            <p:ph type="ctrTitle"/>
          </p:nvPr>
        </p:nvSpPr>
        <p:spPr/>
        <p:txBody>
          <a:bodyPr/>
          <a:lstStyle/>
          <a:p>
            <a:pPr algn="l"/>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程序设计课程</a:t>
            </a:r>
          </a:p>
        </p:txBody>
      </p:sp>
      <p:sp>
        <p:nvSpPr>
          <p:cNvPr id="3" name="副标题 2">
            <a:extLst>
              <a:ext uri="{FF2B5EF4-FFF2-40B4-BE49-F238E27FC236}">
                <a16:creationId xmlns:a16="http://schemas.microsoft.com/office/drawing/2014/main" id="{B705F642-892D-44BF-EB87-22C0337E72BB}"/>
              </a:ext>
            </a:extLst>
          </p:cNvPr>
          <p:cNvSpPr>
            <a:spLocks noGrp="1"/>
          </p:cNvSpPr>
          <p:nvPr>
            <p:ph type="subTitle" idx="1"/>
          </p:nvPr>
        </p:nvSpPr>
        <p:spPr/>
        <p:txBody>
          <a:bodyPr>
            <a:normAutofit/>
          </a:bodyPr>
          <a:lstStyle/>
          <a:p>
            <a:r>
              <a:rPr lang="zh-CN" altLang="en-US" dirty="0"/>
              <a:t>负责人：江阳，蔺卫坤</a:t>
            </a:r>
            <a:endParaRPr lang="en-US" altLang="zh-CN" dirty="0"/>
          </a:p>
          <a:p>
            <a:r>
              <a:rPr lang="zh-CN" altLang="en-US" dirty="0"/>
              <a:t>学号：</a:t>
            </a:r>
            <a:r>
              <a:rPr lang="en-US" altLang="zh-CN" dirty="0"/>
              <a:t>20211804091     20211804039</a:t>
            </a:r>
            <a:endParaRPr lang="zh-CN" altLang="en-US" dirty="0"/>
          </a:p>
        </p:txBody>
      </p:sp>
      <mc:AlternateContent xmlns:mc="http://schemas.openxmlformats.org/markup-compatibility/2006">
        <mc:Choice xmlns:am3d="http://schemas.microsoft.com/office/drawing/2017/model3d" Requires="am3d">
          <p:graphicFrame>
            <p:nvGraphicFramePr>
              <p:cNvPr id="4" name="3D 模型 3" descr="Airplane">
                <a:extLst>
                  <a:ext uri="{FF2B5EF4-FFF2-40B4-BE49-F238E27FC236}">
                    <a16:creationId xmlns:a16="http://schemas.microsoft.com/office/drawing/2014/main" id="{763420C6-37BB-F043-6F07-543ACDDC1393}"/>
                  </a:ext>
                </a:extLst>
              </p:cNvPr>
              <p:cNvGraphicFramePr>
                <a:graphicFrameLocks noChangeAspect="1"/>
              </p:cNvGraphicFramePr>
              <p:nvPr>
                <p:extLst>
                  <p:ext uri="{D42A27DB-BD31-4B8C-83A1-F6EECF244321}">
                    <p14:modId xmlns:p14="http://schemas.microsoft.com/office/powerpoint/2010/main" val="2407804518"/>
                  </p:ext>
                </p:extLst>
              </p:nvPr>
            </p:nvGraphicFramePr>
            <p:xfrm>
              <a:off x="6795462" y="1381788"/>
              <a:ext cx="3185151" cy="1397664"/>
            </p:xfrm>
            <a:graphic>
              <a:graphicData uri="http://schemas.microsoft.com/office/drawing/2017/model3d">
                <am3d:model3d r:embed="rId2">
                  <am3d:spPr>
                    <a:xfrm>
                      <a:off x="0" y="0"/>
                      <a:ext cx="3185151" cy="1397664"/>
                    </a:xfrm>
                    <a:prstGeom prst="rect">
                      <a:avLst/>
                    </a:prstGeom>
                  </am3d:spPr>
                  <am3d:camera>
                    <am3d:pos x="0" y="0" z="63771892"/>
                    <am3d:up dx="0" dy="36000000" dz="0"/>
                    <am3d:lookAt x="0" y="0" z="0"/>
                    <am3d:perspective fov="2700000"/>
                  </am3d:camera>
                  <am3d:trans>
                    <am3d:meterPerModelUnit n="474022" d="1000000"/>
                    <am3d:preTrans dx="0" dy="-5522222" dz="-54636"/>
                    <am3d:scale>
                      <am3d:sx n="1000000" d="1000000"/>
                      <am3d:sy n="1000000" d="1000000"/>
                      <am3d:sz n="1000000" d="1000000"/>
                    </am3d:scale>
                    <am3d:rot ax="-1782589" ay="1803884" az="-957219"/>
                    <am3d:postTrans dx="0" dy="0" dz="0"/>
                  </am3d:trans>
                  <am3d:raster rName="Office3DRenderer" rVer="16.0.8326">
                    <am3d:blip r:embed="rId3"/>
                  </am3d:raster>
                  <am3d:objViewport viewportSz="51818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模型 3" descr="Airplane">
                <a:extLst>
                  <a:ext uri="{FF2B5EF4-FFF2-40B4-BE49-F238E27FC236}">
                    <a16:creationId xmlns:a16="http://schemas.microsoft.com/office/drawing/2014/main" id="{763420C6-37BB-F043-6F07-543ACDDC1393}"/>
                  </a:ext>
                </a:extLst>
              </p:cNvPr>
              <p:cNvPicPr>
                <a:picLocks noGrp="1" noRot="1" noChangeAspect="1" noMove="1" noResize="1" noEditPoints="1" noAdjustHandles="1" noChangeArrowheads="1" noChangeShapeType="1" noCrop="1"/>
              </p:cNvPicPr>
              <p:nvPr/>
            </p:nvPicPr>
            <p:blipFill>
              <a:blip r:embed="rId3"/>
              <a:stretch>
                <a:fillRect/>
              </a:stretch>
            </p:blipFill>
            <p:spPr>
              <a:xfrm>
                <a:off x="6795462" y="1381788"/>
                <a:ext cx="3185151" cy="1397664"/>
              </a:xfrm>
              <a:prstGeom prst="rect">
                <a:avLst/>
              </a:prstGeom>
            </p:spPr>
          </p:pic>
        </mc:Fallback>
      </mc:AlternateContent>
      <p:sp>
        <p:nvSpPr>
          <p:cNvPr id="5" name="标题 3">
            <a:extLst>
              <a:ext uri="{FF2B5EF4-FFF2-40B4-BE49-F238E27FC236}">
                <a16:creationId xmlns:a16="http://schemas.microsoft.com/office/drawing/2014/main" id="{F44A640E-D3A3-A3BE-0BBD-43D76ABF9F70}"/>
              </a:ext>
            </a:extLst>
          </p:cNvPr>
          <p:cNvSpPr txBox="1">
            <a:spLocks/>
          </p:cNvSpPr>
          <p:nvPr/>
        </p:nvSpPr>
        <p:spPr>
          <a:xfrm>
            <a:off x="-502750" y="2257183"/>
            <a:ext cx="9404723" cy="1400530"/>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dirty="0">
                <a:latin typeface="微软雅黑" panose="020B0503020204020204" pitchFamily="34" charset="-122"/>
                <a:ea typeface="微软雅黑" panose="020B0503020204020204" pitchFamily="34" charset="-122"/>
              </a:rPr>
              <a:t>雷霆战机</a:t>
            </a:r>
          </a:p>
        </p:txBody>
      </p:sp>
    </p:spTree>
    <p:extLst>
      <p:ext uri="{BB962C8B-B14F-4D97-AF65-F5344CB8AC3E}">
        <p14:creationId xmlns:p14="http://schemas.microsoft.com/office/powerpoint/2010/main" val="1956153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4327745-CBD7-287B-FAFB-FFB73F40A2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7414" y="169985"/>
            <a:ext cx="7643447" cy="6418383"/>
          </a:xfrm>
          <a:prstGeom prst="rect">
            <a:avLst/>
          </a:prstGeom>
        </p:spPr>
      </p:pic>
    </p:spTree>
    <p:extLst>
      <p:ext uri="{BB962C8B-B14F-4D97-AF65-F5344CB8AC3E}">
        <p14:creationId xmlns:p14="http://schemas.microsoft.com/office/powerpoint/2010/main" val="47233566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13A2453-DAAC-49A4-503E-DEBE8BCEF4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3986" y="93785"/>
            <a:ext cx="8282352" cy="6764215"/>
          </a:xfrm>
          <a:prstGeom prst="rect">
            <a:avLst/>
          </a:prstGeom>
        </p:spPr>
      </p:pic>
    </p:spTree>
    <p:extLst>
      <p:ext uri="{BB962C8B-B14F-4D97-AF65-F5344CB8AC3E}">
        <p14:creationId xmlns:p14="http://schemas.microsoft.com/office/powerpoint/2010/main" val="93186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024E08-03DA-FF78-77CE-D8E51B675172}"/>
              </a:ext>
            </a:extLst>
          </p:cNvPr>
          <p:cNvSpPr>
            <a:spLocks noGrp="1"/>
          </p:cNvSpPr>
          <p:nvPr>
            <p:ph type="title"/>
          </p:nvPr>
        </p:nvSpPr>
        <p:spPr>
          <a:xfrm>
            <a:off x="340199" y="478365"/>
            <a:ext cx="2320926" cy="515815"/>
          </a:xfrm>
        </p:spPr>
        <p:txBody>
          <a:bodyPr/>
          <a:lstStyle/>
          <a:p>
            <a:r>
              <a:rPr lang="zh-CN" altLang="en-US" dirty="0">
                <a:latin typeface="微软雅黑" panose="020B0503020204020204" pitchFamily="34" charset="-122"/>
                <a:ea typeface="微软雅黑" panose="020B0503020204020204" pitchFamily="34" charset="-122"/>
              </a:rPr>
              <a:t>部分模块流程图</a:t>
            </a:r>
          </a:p>
        </p:txBody>
      </p:sp>
      <p:pic>
        <p:nvPicPr>
          <p:cNvPr id="9" name="图片 8">
            <a:extLst>
              <a:ext uri="{FF2B5EF4-FFF2-40B4-BE49-F238E27FC236}">
                <a16:creationId xmlns:a16="http://schemas.microsoft.com/office/drawing/2014/main" id="{971B884B-CE87-D074-8F78-920787740952}"/>
              </a:ext>
            </a:extLst>
          </p:cNvPr>
          <p:cNvPicPr>
            <a:picLocks noChangeAspect="1"/>
          </p:cNvPicPr>
          <p:nvPr/>
        </p:nvPicPr>
        <p:blipFill>
          <a:blip r:embed="rId2"/>
          <a:stretch>
            <a:fillRect/>
          </a:stretch>
        </p:blipFill>
        <p:spPr>
          <a:xfrm>
            <a:off x="3188091" y="1082102"/>
            <a:ext cx="5421532" cy="5013897"/>
          </a:xfrm>
          <a:prstGeom prst="rect">
            <a:avLst/>
          </a:prstGeom>
        </p:spPr>
      </p:pic>
    </p:spTree>
    <p:extLst>
      <p:ext uri="{BB962C8B-B14F-4D97-AF65-F5344CB8AC3E}">
        <p14:creationId xmlns:p14="http://schemas.microsoft.com/office/powerpoint/2010/main" val="3862945873"/>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024E08-03DA-FF78-77CE-D8E51B675172}"/>
              </a:ext>
            </a:extLst>
          </p:cNvPr>
          <p:cNvSpPr>
            <a:spLocks noGrp="1"/>
          </p:cNvSpPr>
          <p:nvPr>
            <p:ph type="title"/>
          </p:nvPr>
        </p:nvSpPr>
        <p:spPr>
          <a:xfrm>
            <a:off x="340199" y="478365"/>
            <a:ext cx="2320926" cy="515815"/>
          </a:xfrm>
        </p:spPr>
        <p:txBody>
          <a:bodyPr/>
          <a:lstStyle/>
          <a:p>
            <a:r>
              <a:rPr lang="zh-CN" altLang="en-US" dirty="0">
                <a:latin typeface="微软雅黑" panose="020B0503020204020204" pitchFamily="34" charset="-122"/>
                <a:ea typeface="微软雅黑" panose="020B0503020204020204" pitchFamily="34" charset="-122"/>
              </a:rPr>
              <a:t>部分模块流程图</a:t>
            </a:r>
          </a:p>
        </p:txBody>
      </p:sp>
      <p:pic>
        <p:nvPicPr>
          <p:cNvPr id="3" name="图片 2">
            <a:extLst>
              <a:ext uri="{FF2B5EF4-FFF2-40B4-BE49-F238E27FC236}">
                <a16:creationId xmlns:a16="http://schemas.microsoft.com/office/drawing/2014/main" id="{969CC98B-958E-DF6D-5FE3-9E40CE4C5E7C}"/>
              </a:ext>
            </a:extLst>
          </p:cNvPr>
          <p:cNvPicPr>
            <a:picLocks noChangeAspect="1"/>
          </p:cNvPicPr>
          <p:nvPr/>
        </p:nvPicPr>
        <p:blipFill>
          <a:blip r:embed="rId2"/>
          <a:stretch>
            <a:fillRect/>
          </a:stretch>
        </p:blipFill>
        <p:spPr>
          <a:xfrm>
            <a:off x="773724" y="1626858"/>
            <a:ext cx="10556050" cy="3941603"/>
          </a:xfrm>
          <a:prstGeom prst="rect">
            <a:avLst/>
          </a:prstGeom>
        </p:spPr>
      </p:pic>
    </p:spTree>
    <p:extLst>
      <p:ext uri="{BB962C8B-B14F-4D97-AF65-F5344CB8AC3E}">
        <p14:creationId xmlns:p14="http://schemas.microsoft.com/office/powerpoint/2010/main" val="423125089"/>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7A5008E-9EC7-7568-691F-F00F5C2F4F64}"/>
              </a:ext>
            </a:extLst>
          </p:cNvPr>
          <p:cNvSpPr>
            <a:spLocks noGrp="1"/>
          </p:cNvSpPr>
          <p:nvPr>
            <p:ph idx="1"/>
          </p:nvPr>
        </p:nvSpPr>
        <p:spPr>
          <a:xfrm>
            <a:off x="2975530" y="2719754"/>
            <a:ext cx="6100263" cy="1043354"/>
          </a:xfrm>
        </p:spPr>
        <p:txBody>
          <a:bodyPr>
            <a:noAutofit/>
          </a:bodyPr>
          <a:lstStyle/>
          <a:p>
            <a:pPr marL="0" indent="0">
              <a:buNone/>
            </a:pPr>
            <a:r>
              <a:rPr lang="en-US" altLang="zh-CN" sz="6000" dirty="0">
                <a:latin typeface="微软雅黑" panose="020B0503020204020204" pitchFamily="34" charset="-122"/>
                <a:ea typeface="微软雅黑" panose="020B0503020204020204" pitchFamily="34" charset="-122"/>
              </a:rPr>
              <a:t>3</a:t>
            </a:r>
            <a:r>
              <a:rPr lang="zh-CN" altLang="en-US" sz="6000" dirty="0">
                <a:latin typeface="微软雅黑" panose="020B0503020204020204" pitchFamily="34" charset="-122"/>
                <a:ea typeface="微软雅黑" panose="020B0503020204020204" pitchFamily="34" charset="-122"/>
              </a:rPr>
              <a:t>、运行演示程序</a:t>
            </a:r>
          </a:p>
        </p:txBody>
      </p:sp>
    </p:spTree>
    <p:extLst>
      <p:ext uri="{BB962C8B-B14F-4D97-AF65-F5344CB8AC3E}">
        <p14:creationId xmlns:p14="http://schemas.microsoft.com/office/powerpoint/2010/main" val="265812870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屏幕录制 3">
            <a:hlinkClick r:id="" action="ppaction://media"/>
            <a:extLst>
              <a:ext uri="{FF2B5EF4-FFF2-40B4-BE49-F238E27FC236}">
                <a16:creationId xmlns:a16="http://schemas.microsoft.com/office/drawing/2014/main" id="{3B2EB2CD-A29A-109F-9BFD-69C4587CC7B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92350" y="450850"/>
            <a:ext cx="7607300" cy="5956300"/>
          </a:xfrm>
          <a:prstGeom prst="rect">
            <a:avLst/>
          </a:prstGeom>
        </p:spPr>
      </p:pic>
    </p:spTree>
    <p:extLst>
      <p:ext uri="{BB962C8B-B14F-4D97-AF65-F5344CB8AC3E}">
        <p14:creationId xmlns:p14="http://schemas.microsoft.com/office/powerpoint/2010/main" val="2490517998"/>
      </p:ext>
    </p:extLst>
  </p:cSld>
  <p:clrMapOvr>
    <a:masterClrMapping/>
  </p:clrMapOvr>
  <p:transition spd="med" advTm="5243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06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6A00E4D-BA78-10B4-50C7-48D02EA14483}"/>
              </a:ext>
            </a:extLst>
          </p:cNvPr>
          <p:cNvSpPr>
            <a:spLocks noGrp="1"/>
          </p:cNvSpPr>
          <p:nvPr>
            <p:ph idx="1"/>
          </p:nvPr>
        </p:nvSpPr>
        <p:spPr>
          <a:xfrm>
            <a:off x="3037209" y="2516065"/>
            <a:ext cx="6117581" cy="1188428"/>
          </a:xfrm>
        </p:spPr>
        <p:txBody>
          <a:bodyPr>
            <a:noAutofit/>
          </a:bodyPr>
          <a:lstStyle/>
          <a:p>
            <a:pPr marL="0" indent="0">
              <a:buNone/>
            </a:pPr>
            <a:r>
              <a:rPr lang="en-US" altLang="zh-CN" sz="6000" dirty="0">
                <a:latin typeface="微软雅黑" panose="020B0503020204020204" pitchFamily="34" charset="-122"/>
                <a:ea typeface="微软雅黑" panose="020B0503020204020204" pitchFamily="34" charset="-122"/>
              </a:rPr>
              <a:t>4</a:t>
            </a:r>
            <a:r>
              <a:rPr lang="zh-CN" altLang="en-US" sz="6000" dirty="0">
                <a:latin typeface="微软雅黑" panose="020B0503020204020204" pitchFamily="34" charset="-122"/>
                <a:ea typeface="微软雅黑" panose="020B0503020204020204" pitchFamily="34" charset="-122"/>
              </a:rPr>
              <a:t>、课程设计总结</a:t>
            </a:r>
          </a:p>
        </p:txBody>
      </p:sp>
    </p:spTree>
    <p:extLst>
      <p:ext uri="{BB962C8B-B14F-4D97-AF65-F5344CB8AC3E}">
        <p14:creationId xmlns:p14="http://schemas.microsoft.com/office/powerpoint/2010/main" val="314979530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56D8CFB-9AA6-B1F2-67CD-1AC24A40CF3F}"/>
              </a:ext>
            </a:extLst>
          </p:cNvPr>
          <p:cNvSpPr>
            <a:spLocks noGrp="1"/>
          </p:cNvSpPr>
          <p:nvPr>
            <p:ph idx="1"/>
          </p:nvPr>
        </p:nvSpPr>
        <p:spPr>
          <a:xfrm>
            <a:off x="2643555" y="1494692"/>
            <a:ext cx="7578968" cy="4196861"/>
          </a:xfrm>
        </p:spPr>
        <p:txBody>
          <a:bodyPr>
            <a:normAutofit/>
          </a:bodyPr>
          <a:lstStyle/>
          <a:p>
            <a:r>
              <a:rPr lang="zh-CN" altLang="zh-CN" kern="1100" spc="30" dirty="0">
                <a:effectLst/>
                <a:latin typeface="微软雅黑" panose="020B0503020204020204" pitchFamily="34" charset="-122"/>
                <a:ea typeface="微软雅黑" panose="020B0503020204020204" pitchFamily="34" charset="-122"/>
              </a:rPr>
              <a:t>通过这次课程设计的学习，我们从开始的构思想法到后面的查阅资料，从前期的编写代码到后期的调试查漏，再到最后的优化和现在的写课程设计报告，我们经历了很多困难，明白了很多事情不是马到成功的，需要我们脚踏实地一步一步地来，也认识了团队合作的重要意义。很多的东西看上去很难，但其实只要坚持下去就会</a:t>
            </a:r>
            <a:r>
              <a:rPr lang="zh-CN" altLang="en-US" kern="1100" spc="30" dirty="0">
                <a:effectLst/>
                <a:latin typeface="微软雅黑" panose="020B0503020204020204" pitchFamily="34" charset="-122"/>
                <a:ea typeface="微软雅黑" panose="020B0503020204020204" pitchFamily="34" charset="-122"/>
              </a:rPr>
              <a:t>简单并且</a:t>
            </a:r>
            <a:r>
              <a:rPr lang="zh-CN" altLang="zh-CN" kern="1100" spc="30" dirty="0">
                <a:effectLst/>
                <a:latin typeface="微软雅黑" panose="020B0503020204020204" pitchFamily="34" charset="-122"/>
                <a:ea typeface="微软雅黑" panose="020B0503020204020204" pitchFamily="34" charset="-122"/>
              </a:rPr>
              <a:t>看到</a:t>
            </a:r>
            <a:r>
              <a:rPr lang="zh-CN" altLang="en-US" kern="1100" spc="30" dirty="0">
                <a:effectLst/>
                <a:latin typeface="微软雅黑" panose="020B0503020204020204" pitchFamily="34" charset="-122"/>
                <a:ea typeface="微软雅黑" panose="020B0503020204020204" pitchFamily="34" charset="-122"/>
              </a:rPr>
              <a:t>事情的</a:t>
            </a:r>
            <a:r>
              <a:rPr lang="zh-CN" altLang="zh-CN" kern="1100" spc="30" dirty="0">
                <a:effectLst/>
                <a:latin typeface="微软雅黑" panose="020B0503020204020204" pitchFamily="34" charset="-122"/>
                <a:ea typeface="微软雅黑" panose="020B0503020204020204" pitchFamily="34" charset="-122"/>
              </a:rPr>
              <a:t>意义。</a:t>
            </a:r>
          </a:p>
          <a:p>
            <a:r>
              <a:rPr lang="zh-CN" altLang="en-US" dirty="0">
                <a:latin typeface="微软雅黑" panose="020B0503020204020204" pitchFamily="34" charset="-122"/>
                <a:ea typeface="微软雅黑" panose="020B0503020204020204" pitchFamily="34" charset="-122"/>
              </a:rPr>
              <a:t>实际上这个还是有很多优化的地方，比如暂停界面的重新开始和分数排行榜等等，而且在过程中我们也发现了仅靠我们的原本的知识是绝对不可能完成目标的，我们需要查阅资料，上网学习理解等等，也让我们明白我们在这个领域还有很长的路要走，我们还需要继续努力。最后，对给予我们帮助的同学老师，博主以及网友致以真心的感谢！</a:t>
            </a:r>
          </a:p>
        </p:txBody>
      </p:sp>
      <p:pic>
        <p:nvPicPr>
          <p:cNvPr id="6" name="图片 5">
            <a:extLst>
              <a:ext uri="{FF2B5EF4-FFF2-40B4-BE49-F238E27FC236}">
                <a16:creationId xmlns:a16="http://schemas.microsoft.com/office/drawing/2014/main" id="{CF277E73-75E0-D5E4-8BC5-9A1B7590A8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296633" cy="2227285"/>
          </a:xfrm>
          <a:prstGeom prst="rect">
            <a:avLst/>
          </a:prstGeom>
        </p:spPr>
      </p:pic>
    </p:spTree>
    <p:extLst>
      <p:ext uri="{BB962C8B-B14F-4D97-AF65-F5344CB8AC3E}">
        <p14:creationId xmlns:p14="http://schemas.microsoft.com/office/powerpoint/2010/main" val="3896715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竖排文字占位符 2">
            <a:extLst>
              <a:ext uri="{FF2B5EF4-FFF2-40B4-BE49-F238E27FC236}">
                <a16:creationId xmlns:a16="http://schemas.microsoft.com/office/drawing/2014/main" id="{D939362E-47F1-D950-2281-162204449F15}"/>
              </a:ext>
            </a:extLst>
          </p:cNvPr>
          <p:cNvSpPr>
            <a:spLocks noGrp="1"/>
          </p:cNvSpPr>
          <p:nvPr>
            <p:ph type="body" orient="vert" idx="1"/>
          </p:nvPr>
        </p:nvSpPr>
        <p:spPr>
          <a:xfrm>
            <a:off x="2823438" y="2873586"/>
            <a:ext cx="6838012" cy="1110827"/>
          </a:xfrm>
        </p:spPr>
        <p:txBody>
          <a:bodyPr vert="horz">
            <a:noAutofit/>
          </a:bodyPr>
          <a:lstStyle/>
          <a:p>
            <a:pPr marL="0" indent="0">
              <a:buNone/>
            </a:pPr>
            <a:r>
              <a:rPr lang="zh-CN" altLang="en-US" sz="6000" dirty="0">
                <a:latin typeface="微软雅黑" panose="020B0503020204020204" pitchFamily="34" charset="-122"/>
                <a:ea typeface="微软雅黑" panose="020B0503020204020204" pitchFamily="34" charset="-122"/>
              </a:rPr>
              <a:t>  最后感谢您的观看</a:t>
            </a:r>
          </a:p>
        </p:txBody>
      </p:sp>
      <p:pic>
        <p:nvPicPr>
          <p:cNvPr id="5" name="图片 4">
            <a:extLst>
              <a:ext uri="{FF2B5EF4-FFF2-40B4-BE49-F238E27FC236}">
                <a16:creationId xmlns:a16="http://schemas.microsoft.com/office/drawing/2014/main" id="{1E709F98-3DE5-480F-1171-0BFA7007F2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12106" cy="1885508"/>
          </a:xfrm>
          <a:prstGeom prst="rect">
            <a:avLst/>
          </a:prstGeom>
        </p:spPr>
      </p:pic>
    </p:spTree>
    <p:extLst>
      <p:ext uri="{BB962C8B-B14F-4D97-AF65-F5344CB8AC3E}">
        <p14:creationId xmlns:p14="http://schemas.microsoft.com/office/powerpoint/2010/main" val="211685479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3F9FA5-6783-7D9F-6C68-0D7332EC0C9E}"/>
              </a:ext>
            </a:extLst>
          </p:cNvPr>
          <p:cNvSpPr>
            <a:spLocks noGrp="1"/>
          </p:cNvSpPr>
          <p:nvPr>
            <p:ph type="title"/>
          </p:nvPr>
        </p:nvSpPr>
        <p:spPr>
          <a:xfrm>
            <a:off x="544437" y="3039208"/>
            <a:ext cx="3401064" cy="1447800"/>
          </a:xfrm>
        </p:spPr>
        <p:txBody>
          <a:bodyPr/>
          <a:lstStyle/>
          <a:p>
            <a:pPr algn="ctr"/>
            <a:r>
              <a:rPr lang="zh-CN" altLang="en-US" sz="8800" dirty="0">
                <a:latin typeface="微软雅黑" panose="020B0503020204020204" pitchFamily="34" charset="-122"/>
                <a:ea typeface="微软雅黑" panose="020B0503020204020204" pitchFamily="34" charset="-122"/>
              </a:rPr>
              <a:t>目录</a:t>
            </a:r>
          </a:p>
        </p:txBody>
      </p:sp>
      <p:sp>
        <p:nvSpPr>
          <p:cNvPr id="3" name="内容占位符 2">
            <a:extLst>
              <a:ext uri="{FF2B5EF4-FFF2-40B4-BE49-F238E27FC236}">
                <a16:creationId xmlns:a16="http://schemas.microsoft.com/office/drawing/2014/main" id="{515D4062-DD60-7CC9-4C5E-31A268B690A1}"/>
              </a:ext>
            </a:extLst>
          </p:cNvPr>
          <p:cNvSpPr>
            <a:spLocks noGrp="1"/>
          </p:cNvSpPr>
          <p:nvPr>
            <p:ph idx="1"/>
          </p:nvPr>
        </p:nvSpPr>
        <p:spPr>
          <a:xfrm>
            <a:off x="4260916" y="1365739"/>
            <a:ext cx="5387176" cy="3698631"/>
          </a:xfrm>
        </p:spPr>
        <p:txBody>
          <a:bodyPr numCol="1">
            <a:normAutofit/>
          </a:bodyPr>
          <a:lstStyle/>
          <a:p>
            <a:pPr marL="0" indent="0">
              <a:buNone/>
              <a:tabLst>
                <a:tab pos="36000" algn="l"/>
              </a:tabLst>
            </a:pPr>
            <a:r>
              <a:rPr lang="zh-CN" altLang="en-US" sz="2800" dirty="0">
                <a:latin typeface="微软雅黑" panose="020B0503020204020204" pitchFamily="34" charset="-122"/>
                <a:ea typeface="微软雅黑" panose="020B0503020204020204" pitchFamily="34" charset="-122"/>
              </a:rPr>
              <a:t>第一部分：程序的功能</a:t>
            </a:r>
            <a:endParaRPr lang="en-US" altLang="zh-CN" sz="2800" dirty="0">
              <a:latin typeface="微软雅黑" panose="020B0503020204020204" pitchFamily="34" charset="-122"/>
              <a:ea typeface="微软雅黑" panose="020B0503020204020204" pitchFamily="34" charset="-122"/>
            </a:endParaRPr>
          </a:p>
          <a:p>
            <a:pPr marL="0" indent="0">
              <a:buNone/>
              <a:tabLst>
                <a:tab pos="36000" algn="l"/>
              </a:tabLst>
            </a:pPr>
            <a:r>
              <a:rPr lang="zh-CN" altLang="en-US" sz="2800" dirty="0">
                <a:latin typeface="微软雅黑" panose="020B0503020204020204" pitchFamily="34" charset="-122"/>
                <a:ea typeface="微软雅黑" panose="020B0503020204020204" pitchFamily="34" charset="-122"/>
              </a:rPr>
              <a:t>第二部分：程序的实现过程</a:t>
            </a:r>
            <a:endParaRPr lang="en-US" altLang="zh-CN" sz="2800" dirty="0">
              <a:latin typeface="微软雅黑" panose="020B0503020204020204" pitchFamily="34" charset="-122"/>
              <a:ea typeface="微软雅黑" panose="020B0503020204020204" pitchFamily="34" charset="-122"/>
            </a:endParaRPr>
          </a:p>
          <a:p>
            <a:pPr marL="0" indent="0">
              <a:buNone/>
              <a:tabLst>
                <a:tab pos="36000" algn="l"/>
              </a:tabLst>
            </a:pPr>
            <a:r>
              <a:rPr lang="zh-CN" altLang="en-US" sz="2800" dirty="0">
                <a:latin typeface="微软雅黑" panose="020B0503020204020204" pitchFamily="34" charset="-122"/>
                <a:ea typeface="微软雅黑" panose="020B0503020204020204" pitchFamily="34" charset="-122"/>
              </a:rPr>
              <a:t>第三部分：运行演示程序</a:t>
            </a:r>
            <a:endParaRPr lang="en-US" altLang="zh-CN" sz="2800" dirty="0">
              <a:latin typeface="微软雅黑" panose="020B0503020204020204" pitchFamily="34" charset="-122"/>
              <a:ea typeface="微软雅黑" panose="020B0503020204020204" pitchFamily="34" charset="-122"/>
            </a:endParaRPr>
          </a:p>
          <a:p>
            <a:pPr marL="0" indent="0">
              <a:buNone/>
              <a:tabLst>
                <a:tab pos="36000" algn="l"/>
              </a:tabLst>
            </a:pPr>
            <a:r>
              <a:rPr lang="zh-CN" altLang="en-US" sz="2800" dirty="0">
                <a:latin typeface="微软雅黑" panose="020B0503020204020204" pitchFamily="34" charset="-122"/>
                <a:ea typeface="微软雅黑" panose="020B0503020204020204" pitchFamily="34" charset="-122"/>
              </a:rPr>
              <a:t>第四部分：课程设计总结</a:t>
            </a:r>
          </a:p>
        </p:txBody>
      </p:sp>
    </p:spTree>
    <p:extLst>
      <p:ext uri="{BB962C8B-B14F-4D97-AF65-F5344CB8AC3E}">
        <p14:creationId xmlns:p14="http://schemas.microsoft.com/office/powerpoint/2010/main" val="53962023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037776C9-422C-3889-69B3-6A52114995A2}"/>
              </a:ext>
            </a:extLst>
          </p:cNvPr>
          <p:cNvSpPr>
            <a:spLocks noGrp="1"/>
          </p:cNvSpPr>
          <p:nvPr>
            <p:ph type="title"/>
          </p:nvPr>
        </p:nvSpPr>
        <p:spPr>
          <a:xfrm>
            <a:off x="3724777" y="2619877"/>
            <a:ext cx="4543154" cy="985200"/>
          </a:xfrm>
        </p:spPr>
        <p:txBody>
          <a:bodyPr vert="horz">
            <a:noAutofit/>
          </a:bodyPr>
          <a:lstStyle/>
          <a:p>
            <a:pPr algn="ctr"/>
            <a:r>
              <a:rPr lang="en-US" altLang="zh-CN" sz="6000" dirty="0">
                <a:latin typeface="微软雅黑" panose="020B0503020204020204" pitchFamily="34" charset="-122"/>
                <a:ea typeface="微软雅黑" panose="020B0503020204020204" pitchFamily="34" charset="-122"/>
              </a:rPr>
              <a:t>1</a:t>
            </a:r>
            <a:r>
              <a:rPr lang="zh-CN" altLang="en-US" sz="6000" dirty="0">
                <a:latin typeface="微软雅黑" panose="020B0503020204020204" pitchFamily="34" charset="-122"/>
                <a:ea typeface="微软雅黑" panose="020B0503020204020204" pitchFamily="34" charset="-122"/>
              </a:rPr>
              <a:t>、程序功能</a:t>
            </a:r>
          </a:p>
        </p:txBody>
      </p:sp>
    </p:spTree>
    <p:extLst>
      <p:ext uri="{BB962C8B-B14F-4D97-AF65-F5344CB8AC3E}">
        <p14:creationId xmlns:p14="http://schemas.microsoft.com/office/powerpoint/2010/main" val="389242796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1764B7C-A2B7-5F09-B688-7A82EAEB542B}"/>
              </a:ext>
            </a:extLst>
          </p:cNvPr>
          <p:cNvSpPr>
            <a:spLocks noGrp="1"/>
          </p:cNvSpPr>
          <p:nvPr>
            <p:ph idx="1"/>
          </p:nvPr>
        </p:nvSpPr>
        <p:spPr>
          <a:xfrm>
            <a:off x="3498001" y="1225061"/>
            <a:ext cx="5932246" cy="4658904"/>
          </a:xfrm>
        </p:spPr>
        <p:txBody>
          <a:bodyPr>
            <a:normAutofit/>
          </a:bodyPr>
          <a:lstStyle/>
          <a:p>
            <a:r>
              <a:rPr lang="zh-CN" altLang="en-US" dirty="0">
                <a:latin typeface="微软雅黑" panose="020B0503020204020204" pitchFamily="34" charset="-122"/>
                <a:ea typeface="微软雅黑" panose="020B0503020204020204" pitchFamily="34" charset="-122"/>
              </a:rPr>
              <a:t>一、问题描述</a:t>
            </a:r>
            <a:endParaRPr lang="en-US" altLang="zh-CN" dirty="0">
              <a:latin typeface="微软雅黑" panose="020B0503020204020204" pitchFamily="34" charset="-122"/>
              <a:ea typeface="微软雅黑" panose="020B0503020204020204" pitchFamily="34" charset="-122"/>
            </a:endParaRPr>
          </a:p>
          <a:p>
            <a:pPr marL="0" indent="0">
              <a:buNone/>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设计一个飞机类游戏，使用鼠标操控，设定敌机小怪</a:t>
            </a:r>
            <a:r>
              <a:rPr lang="en-US" altLang="zh-CN" dirty="0">
                <a:latin typeface="微软雅黑" panose="020B0503020204020204" pitchFamily="34" charset="-122"/>
                <a:ea typeface="微软雅黑" panose="020B0503020204020204" pitchFamily="34" charset="-122"/>
              </a:rPr>
              <a:t>boss</a:t>
            </a:r>
            <a:r>
              <a:rPr lang="zh-CN" altLang="en-US" dirty="0">
                <a:latin typeface="微软雅黑" panose="020B0503020204020204" pitchFamily="34" charset="-122"/>
                <a:ea typeface="微软雅黑" panose="020B0503020204020204" pitchFamily="34" charset="-122"/>
              </a:rPr>
              <a:t>以及血量，设定积分蓝条，设定</a:t>
            </a:r>
            <a:r>
              <a:rPr lang="en-US" altLang="zh-CN" dirty="0">
                <a:latin typeface="微软雅黑" panose="020B0503020204020204" pitchFamily="34" charset="-122"/>
                <a:ea typeface="微软雅黑" panose="020B0503020204020204" pitchFamily="34" charset="-122"/>
              </a:rPr>
              <a:t>boss</a:t>
            </a:r>
            <a:r>
              <a:rPr lang="zh-CN" altLang="en-US" dirty="0">
                <a:latin typeface="微软雅黑" panose="020B0503020204020204" pitchFamily="34" charset="-122"/>
                <a:ea typeface="微软雅黑" panose="020B0503020204020204" pitchFamily="34" charset="-122"/>
              </a:rPr>
              <a:t>出现条件和行动方式，小怪出现位置与行动方式等等。</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二、系统分析</a:t>
            </a:r>
            <a:endParaRPr lang="en-US" altLang="zh-CN" dirty="0">
              <a:latin typeface="微软雅黑" panose="020B0503020204020204" pitchFamily="34" charset="-122"/>
              <a:ea typeface="微软雅黑" panose="020B0503020204020204" pitchFamily="34" charset="-122"/>
            </a:endParaRPr>
          </a:p>
          <a:p>
            <a:pPr marL="0" indent="0">
              <a:lnSpc>
                <a:spcPct val="125000"/>
              </a:lnSpc>
              <a:buNone/>
            </a:pPr>
            <a:r>
              <a:rPr lang="en-US" altLang="zh-CN" dirty="0">
                <a:latin typeface="微软雅黑" panose="020B0503020204020204" pitchFamily="34" charset="-122"/>
                <a:ea typeface="微软雅黑" panose="020B0503020204020204" pitchFamily="34" charset="-122"/>
              </a:rPr>
              <a:t>   </a:t>
            </a:r>
            <a:r>
              <a:rPr lang="zh-CN" altLang="zh-CN" dirty="0">
                <a:latin typeface="微软雅黑" panose="020B0503020204020204" pitchFamily="34" charset="-122"/>
                <a:ea typeface="微软雅黑" panose="020B0503020204020204" pitchFamily="34" charset="-122"/>
              </a:rPr>
              <a:t>主要原理是通过飞机，敌机，子弹，</a:t>
            </a:r>
            <a:r>
              <a:rPr lang="en-US" altLang="zh-CN" dirty="0">
                <a:latin typeface="微软雅黑" panose="020B0503020204020204" pitchFamily="34" charset="-122"/>
                <a:ea typeface="微软雅黑" panose="020B0503020204020204" pitchFamily="34" charset="-122"/>
              </a:rPr>
              <a:t>boss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boss</a:t>
            </a:r>
            <a:r>
              <a:rPr lang="zh-CN" altLang="zh-CN" dirty="0">
                <a:latin typeface="微软雅黑" panose="020B0503020204020204" pitchFamily="34" charset="-122"/>
                <a:ea typeface="微软雅黑" panose="020B0503020204020204" pitchFamily="34" charset="-122"/>
              </a:rPr>
              <a:t>子弹，激光等的坐标的位置关系完成相关的游戏效果，举个例子，如果敌机的位置与子弹的位置接近，就把敌机的位置重置，子弹位置则重置在我们看不到的位置，达到子弹命中敌机的效果。</a:t>
            </a:r>
          </a:p>
          <a:p>
            <a:pPr marL="0" indent="0">
              <a:buNone/>
            </a:pPr>
            <a:endParaRPr lang="zh-CN" altLang="en-US" dirty="0"/>
          </a:p>
        </p:txBody>
      </p:sp>
      <p:pic>
        <p:nvPicPr>
          <p:cNvPr id="5" name="图片 4">
            <a:extLst>
              <a:ext uri="{FF2B5EF4-FFF2-40B4-BE49-F238E27FC236}">
                <a16:creationId xmlns:a16="http://schemas.microsoft.com/office/drawing/2014/main" id="{E077A0DA-B8C1-BFA8-9C45-E694073CDC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296633" cy="2227285"/>
          </a:xfrm>
          <a:prstGeom prst="rect">
            <a:avLst/>
          </a:prstGeom>
        </p:spPr>
      </p:pic>
    </p:spTree>
    <p:extLst>
      <p:ext uri="{BB962C8B-B14F-4D97-AF65-F5344CB8AC3E}">
        <p14:creationId xmlns:p14="http://schemas.microsoft.com/office/powerpoint/2010/main" val="26999538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D5A658-3F89-F997-6CF5-A0A1D1DB2F22}"/>
              </a:ext>
            </a:extLst>
          </p:cNvPr>
          <p:cNvSpPr>
            <a:spLocks noGrp="1"/>
          </p:cNvSpPr>
          <p:nvPr>
            <p:ph type="title"/>
          </p:nvPr>
        </p:nvSpPr>
        <p:spPr>
          <a:xfrm>
            <a:off x="2652573" y="2721679"/>
            <a:ext cx="6886853" cy="965229"/>
          </a:xfrm>
        </p:spPr>
        <p:txBody>
          <a:bodyPr>
            <a:noAutofit/>
          </a:bodyPr>
          <a:lstStyle/>
          <a:p>
            <a:pPr algn="ctr"/>
            <a:r>
              <a:rPr lang="en-US" altLang="zh-CN" sz="6000" dirty="0">
                <a:latin typeface="微软雅黑" panose="020B0503020204020204" pitchFamily="34" charset="-122"/>
                <a:ea typeface="微软雅黑" panose="020B0503020204020204" pitchFamily="34" charset="-122"/>
              </a:rPr>
              <a:t>2</a:t>
            </a:r>
            <a:r>
              <a:rPr lang="zh-CN" altLang="en-US" sz="6000" dirty="0">
                <a:latin typeface="微软雅黑" panose="020B0503020204020204" pitchFamily="34" charset="-122"/>
                <a:ea typeface="微软雅黑" panose="020B0503020204020204" pitchFamily="34" charset="-122"/>
              </a:rPr>
              <a:t>、程序的实现过程</a:t>
            </a:r>
          </a:p>
        </p:txBody>
      </p:sp>
    </p:spTree>
    <p:extLst>
      <p:ext uri="{BB962C8B-B14F-4D97-AF65-F5344CB8AC3E}">
        <p14:creationId xmlns:p14="http://schemas.microsoft.com/office/powerpoint/2010/main" val="28743314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F545919A-B064-DEBF-F8D9-A2240E33846C}"/>
              </a:ext>
            </a:extLst>
          </p:cNvPr>
          <p:cNvSpPr>
            <a:spLocks noGrp="1"/>
          </p:cNvSpPr>
          <p:nvPr>
            <p:ph type="body" idx="1"/>
          </p:nvPr>
        </p:nvSpPr>
        <p:spPr/>
        <p:txBody>
          <a:bodyPr/>
          <a:lstStyle/>
          <a:p>
            <a:pPr algn="ctr"/>
            <a:r>
              <a:rPr lang="zh-CN" altLang="en-US" dirty="0"/>
              <a:t>游戏框架</a:t>
            </a:r>
          </a:p>
        </p:txBody>
      </p:sp>
      <p:sp>
        <p:nvSpPr>
          <p:cNvPr id="4" name="文本占位符 3">
            <a:extLst>
              <a:ext uri="{FF2B5EF4-FFF2-40B4-BE49-F238E27FC236}">
                <a16:creationId xmlns:a16="http://schemas.microsoft.com/office/drawing/2014/main" id="{AD7B4DE2-58D9-566F-2EF6-21438CD63A94}"/>
              </a:ext>
            </a:extLst>
          </p:cNvPr>
          <p:cNvSpPr>
            <a:spLocks noGrp="1"/>
          </p:cNvSpPr>
          <p:nvPr>
            <p:ph type="body" sz="quarter" idx="3"/>
          </p:nvPr>
        </p:nvSpPr>
        <p:spPr>
          <a:xfrm>
            <a:off x="5367664" y="1566385"/>
            <a:ext cx="2936241" cy="576262"/>
          </a:xfrm>
        </p:spPr>
        <p:txBody>
          <a:bodyPr/>
          <a:lstStyle/>
          <a:p>
            <a:r>
              <a:rPr lang="zh-CN" altLang="en-US" dirty="0"/>
              <a:t>相关函数和全局变量</a:t>
            </a:r>
          </a:p>
        </p:txBody>
      </p:sp>
      <p:sp>
        <p:nvSpPr>
          <p:cNvPr id="8" name="文本占位符 7">
            <a:extLst>
              <a:ext uri="{FF2B5EF4-FFF2-40B4-BE49-F238E27FC236}">
                <a16:creationId xmlns:a16="http://schemas.microsoft.com/office/drawing/2014/main" id="{8D2FC5CF-E965-FC9B-DC10-1351DF4CC300}"/>
              </a:ext>
            </a:extLst>
          </p:cNvPr>
          <p:cNvSpPr>
            <a:spLocks noGrp="1"/>
          </p:cNvSpPr>
          <p:nvPr>
            <p:ph type="body" sz="half" idx="17"/>
          </p:nvPr>
        </p:nvSpPr>
        <p:spPr>
          <a:xfrm>
            <a:off x="15095131" y="5457825"/>
            <a:ext cx="2057808" cy="3589338"/>
          </a:xfrm>
        </p:spPr>
        <p:txBody>
          <a:bodyPr/>
          <a:lstStyle/>
          <a:p>
            <a:endParaRPr lang="zh-CN" altLang="en-US" dirty="0"/>
          </a:p>
        </p:txBody>
      </p:sp>
      <p:pic>
        <p:nvPicPr>
          <p:cNvPr id="1027" name="Picture 3">
            <a:extLst>
              <a:ext uri="{FF2B5EF4-FFF2-40B4-BE49-F238E27FC236}">
                <a16:creationId xmlns:a16="http://schemas.microsoft.com/office/drawing/2014/main" id="{C5E2160A-1E33-9F08-74C7-C7590AF269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587" y="2705869"/>
            <a:ext cx="3842164" cy="17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AE929B4B-5813-7777-9729-1E6965038B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2066" y="2206985"/>
            <a:ext cx="5812515" cy="1663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a:extLst>
              <a:ext uri="{FF2B5EF4-FFF2-40B4-BE49-F238E27FC236}">
                <a16:creationId xmlns:a16="http://schemas.microsoft.com/office/drawing/2014/main" id="{65FAA3A7-5E75-E344-F530-DB6C3B7C4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09140" y="4025739"/>
            <a:ext cx="5812515" cy="1835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4091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50FE34F-13A6-7A3B-8B30-A546783AD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237" y="885092"/>
            <a:ext cx="9840876" cy="4911969"/>
          </a:xfrm>
          <a:prstGeom prst="rect">
            <a:avLst/>
          </a:prstGeom>
        </p:spPr>
      </p:pic>
    </p:spTree>
    <p:extLst>
      <p:ext uri="{BB962C8B-B14F-4D97-AF65-F5344CB8AC3E}">
        <p14:creationId xmlns:p14="http://schemas.microsoft.com/office/powerpoint/2010/main" val="240712434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8669C59-0F74-729D-E3B3-EDD4A2A43A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3048"/>
            <a:ext cx="5996354" cy="5869197"/>
          </a:xfrm>
          <a:prstGeom prst="rect">
            <a:avLst/>
          </a:prstGeom>
        </p:spPr>
      </p:pic>
      <p:pic>
        <p:nvPicPr>
          <p:cNvPr id="6" name="图片 5">
            <a:extLst>
              <a:ext uri="{FF2B5EF4-FFF2-40B4-BE49-F238E27FC236}">
                <a16:creationId xmlns:a16="http://schemas.microsoft.com/office/drawing/2014/main" id="{5DF6F1B8-4E9C-EECF-7F94-463C00A48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4421" y="692574"/>
            <a:ext cx="5996354" cy="2672860"/>
          </a:xfrm>
          <a:prstGeom prst="rect">
            <a:avLst/>
          </a:prstGeom>
        </p:spPr>
      </p:pic>
      <p:pic>
        <p:nvPicPr>
          <p:cNvPr id="8" name="图片 7">
            <a:extLst>
              <a:ext uri="{FF2B5EF4-FFF2-40B4-BE49-F238E27FC236}">
                <a16:creationId xmlns:a16="http://schemas.microsoft.com/office/drawing/2014/main" id="{0A265398-1D93-8297-8395-FB25493217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99" y="3567646"/>
            <a:ext cx="5954775" cy="845706"/>
          </a:xfrm>
          <a:prstGeom prst="rect">
            <a:avLst/>
          </a:prstGeom>
        </p:spPr>
      </p:pic>
      <p:pic>
        <p:nvPicPr>
          <p:cNvPr id="9" name="图片 8">
            <a:extLst>
              <a:ext uri="{FF2B5EF4-FFF2-40B4-BE49-F238E27FC236}">
                <a16:creationId xmlns:a16="http://schemas.microsoft.com/office/drawing/2014/main" id="{49D25076-FA69-E55D-99ED-6392076DF9C1}"/>
              </a:ext>
            </a:extLst>
          </p:cNvPr>
          <p:cNvPicPr>
            <a:picLocks noChangeAspect="1"/>
          </p:cNvPicPr>
          <p:nvPr/>
        </p:nvPicPr>
        <p:blipFill>
          <a:blip r:embed="rId5"/>
          <a:stretch>
            <a:fillRect/>
          </a:stretch>
        </p:blipFill>
        <p:spPr>
          <a:xfrm>
            <a:off x="10777605" y="4974173"/>
            <a:ext cx="1414395" cy="1883827"/>
          </a:xfrm>
          <a:prstGeom prst="rect">
            <a:avLst/>
          </a:prstGeom>
        </p:spPr>
      </p:pic>
    </p:spTree>
    <p:extLst>
      <p:ext uri="{BB962C8B-B14F-4D97-AF65-F5344CB8AC3E}">
        <p14:creationId xmlns:p14="http://schemas.microsoft.com/office/powerpoint/2010/main" val="24133813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09CE50B-AC11-EC02-0248-8FAD73A4F5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061" y="334109"/>
            <a:ext cx="7092461" cy="5996354"/>
          </a:xfrm>
          <a:prstGeom prst="rect">
            <a:avLst/>
          </a:prstGeom>
        </p:spPr>
      </p:pic>
    </p:spTree>
    <p:extLst>
      <p:ext uri="{BB962C8B-B14F-4D97-AF65-F5344CB8AC3E}">
        <p14:creationId xmlns:p14="http://schemas.microsoft.com/office/powerpoint/2010/main" val="10890502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
  <a:themeElements>
    <a:clrScheme name="离子">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663</TotalTime>
  <Words>387</Words>
  <Application>Microsoft Office PowerPoint</Application>
  <PresentationFormat>宽屏</PresentationFormat>
  <Paragraphs>24</Paragraphs>
  <Slides>18</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18</vt:i4>
      </vt:variant>
    </vt:vector>
  </HeadingPairs>
  <TitlesOfParts>
    <vt:vector size="23" baseType="lpstr">
      <vt:lpstr>微软雅黑</vt:lpstr>
      <vt:lpstr>Arial</vt:lpstr>
      <vt:lpstr>Century Gothic</vt:lpstr>
      <vt:lpstr>Wingdings 3</vt:lpstr>
      <vt:lpstr>离子</vt:lpstr>
      <vt:lpstr>C程序设计课程</vt:lpstr>
      <vt:lpstr>目录</vt:lpstr>
      <vt:lpstr>1、程序功能</vt:lpstr>
      <vt:lpstr>PowerPoint 演示文稿</vt:lpstr>
      <vt:lpstr>2、程序的实现过程</vt:lpstr>
      <vt:lpstr>PowerPoint 演示文稿</vt:lpstr>
      <vt:lpstr>PowerPoint 演示文稿</vt:lpstr>
      <vt:lpstr>PowerPoint 演示文稿</vt:lpstr>
      <vt:lpstr>PowerPoint 演示文稿</vt:lpstr>
      <vt:lpstr>PowerPoint 演示文稿</vt:lpstr>
      <vt:lpstr>PowerPoint 演示文稿</vt:lpstr>
      <vt:lpstr>部分模块流程图</vt:lpstr>
      <vt:lpstr>部分模块流程图</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C程序设计课程</dc:title>
  <dc:creator>蔺 卫坤</dc:creator>
  <cp:lastModifiedBy>江 阳</cp:lastModifiedBy>
  <cp:revision>8</cp:revision>
  <dcterms:created xsi:type="dcterms:W3CDTF">2022-06-15T12:40:52Z</dcterms:created>
  <dcterms:modified xsi:type="dcterms:W3CDTF">2022-06-20T08:32:04Z</dcterms:modified>
</cp:coreProperties>
</file>

<file path=docProps/thumbnail.jpeg>
</file>